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t-EE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t-EE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t-EE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t-EE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t-EE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t-EE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t-EE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t-EE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t-EE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t-EE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9982C32-7115-4779-B078-48D864727793}" type="slidenum">
              <a:rPr lang="et-EE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t-EE" sz="3600">
                <a:latin typeface="Arial"/>
              </a:rPr>
              <a:t>EESTI  HOBUSE ARETUSEST</a:t>
            </a:r>
            <a:r>
              <a:rPr b="1" lang="et-EE" sz="3600">
                <a:latin typeface="Arial"/>
              </a:rPr>
              <a:t>
</a:t>
            </a:r>
            <a:r>
              <a:rPr b="1" lang="et-EE" sz="3600">
                <a:latin typeface="Arial"/>
              </a:rPr>
              <a:t>Andres Kallaste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lang="et-EE" sz="4000">
                <a:latin typeface="Arial"/>
              </a:rPr>
              <a:t>Eesti hobuste arvukus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t-EE" sz="4000">
                <a:latin typeface="Arial"/>
              </a:rPr>
              <a:t>1969 a  1582 hobust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t-EE" sz="4000">
                <a:latin typeface="Arial"/>
              </a:rPr>
              <a:t>1980 a  986 hobust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t-EE" sz="4000">
                <a:latin typeface="Arial"/>
              </a:rPr>
              <a:t>1986 a  598 hobust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t-EE" sz="4000">
                <a:latin typeface="Arial"/>
              </a:rPr>
              <a:t>1997 a  453 hobust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t-EE" sz="4000">
                <a:latin typeface="Arial"/>
              </a:rPr>
              <a:t>...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t-EE" sz="4000">
                <a:latin typeface="Arial"/>
              </a:rPr>
              <a:t>2015 a 2453 hobust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4400">
                <a:latin typeface="Arial"/>
              </a:rPr>
              <a:t>ÜLDMULJE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graphicFrame>
        <p:nvGraphicFramePr>
          <p:cNvPr id="65" name="Table 3"/>
          <p:cNvGraphicFramePr/>
          <p:nvPr/>
        </p:nvGraphicFramePr>
        <p:xfrm>
          <a:off x="504000" y="1563480"/>
          <a:ext cx="9071280" cy="5851800"/>
        </p:xfrm>
        <a:graphic>
          <a:graphicData uri="http://schemas.openxmlformats.org/drawingml/2006/table">
            <a:tbl>
              <a:tblPr/>
              <a:tblGrid>
                <a:gridCol w="4374000"/>
                <a:gridCol w="2256120"/>
                <a:gridCol w="2441520"/>
              </a:tblGrid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Isa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arv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üld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Rolf 716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7,9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Raksel 725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Vaks 696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Veksel 823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Viks 708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Rannik 747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Teik 809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Ralf  824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Laaser 833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Riinos 826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Elton 751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Aksel 722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3898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Rodeo 726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7,0</a:t>
                      </a:r>
                      <a:endParaRPr/>
                    </a:p>
                  </a:txBody>
                  <a:tcPr/>
                </a:tc>
              </a:tr>
              <a:tr h="3938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Rallik 688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6,8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4000">
                <a:latin typeface="Arial"/>
              </a:rPr>
              <a:t>Noorhobustele antud keskmised hindepunktid 1996-2000</a:t>
            </a:r>
            <a:endParaRPr/>
          </a:p>
        </p:txBody>
      </p:sp>
      <p:graphicFrame>
        <p:nvGraphicFramePr>
          <p:cNvPr id="42" name="Table 2"/>
          <p:cNvGraphicFramePr/>
          <p:nvPr/>
        </p:nvGraphicFramePr>
        <p:xfrm>
          <a:off x="504000" y="1769040"/>
          <a:ext cx="9071280" cy="6191640"/>
        </p:xfrm>
        <a:graphic>
          <a:graphicData uri="http://schemas.openxmlformats.org/drawingml/2006/table">
            <a:tbl>
              <a:tblPr/>
              <a:tblGrid>
                <a:gridCol w="4535640"/>
                <a:gridCol w="4536000"/>
              </a:tblGrid>
              <a:tr h="739800">
                <a:tc>
                  <a:txBody>
                    <a:bodyPr lIns="90000" rIns="90000" tIns="46800" bIns="46800"/>
                    <a:p>
                      <a:r>
                        <a:rPr lang="et-EE" sz="3200">
                          <a:latin typeface="Arial"/>
                        </a:rPr>
                        <a:t>Näitaja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3200">
                          <a:latin typeface="Arial"/>
                        </a:rPr>
                        <a:t>Keskmine</a:t>
                      </a:r>
                      <a:endParaRPr/>
                    </a:p>
                  </a:txBody>
                  <a:tcPr/>
                </a:tc>
              </a:tr>
              <a:tr h="739800">
                <a:tc>
                  <a:txBody>
                    <a:bodyPr lIns="90000" rIns="90000" tIns="46800" bIns="46800"/>
                    <a:p>
                      <a:r>
                        <a:rPr lang="et-EE" sz="4400">
                          <a:latin typeface="Arial"/>
                        </a:rPr>
                        <a:t>n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4400">
                          <a:latin typeface="Arial"/>
                        </a:rPr>
                        <a:t>97</a:t>
                      </a:r>
                      <a:endParaRPr/>
                    </a:p>
                  </a:txBody>
                  <a:tcPr/>
                </a:tc>
              </a:tr>
              <a:tr h="739800">
                <a:tc>
                  <a:txBody>
                    <a:bodyPr lIns="90000" rIns="90000" tIns="46800" bIns="46800"/>
                    <a:p>
                      <a:r>
                        <a:rPr lang="et-EE" sz="4400">
                          <a:latin typeface="Arial"/>
                        </a:rPr>
                        <a:t>tüüp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4400">
                          <a:latin typeface="Arial"/>
                        </a:rPr>
                        <a:t>6,99</a:t>
                      </a:r>
                      <a:endParaRPr/>
                    </a:p>
                  </a:txBody>
                  <a:tcPr/>
                </a:tc>
              </a:tr>
              <a:tr h="739800">
                <a:tc>
                  <a:txBody>
                    <a:bodyPr lIns="90000" rIns="90000" tIns="46800" bIns="46800"/>
                    <a:p>
                      <a:r>
                        <a:rPr lang="et-EE" sz="4400">
                          <a:latin typeface="Arial"/>
                        </a:rPr>
                        <a:t>kere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4400">
                          <a:latin typeface="Arial"/>
                        </a:rPr>
                        <a:t>7,03</a:t>
                      </a:r>
                      <a:endParaRPr/>
                    </a:p>
                  </a:txBody>
                  <a:tcPr/>
                </a:tc>
              </a:tr>
              <a:tr h="623160">
                <a:tc>
                  <a:txBody>
                    <a:bodyPr lIns="90000" rIns="90000" tIns="46800" bIns="46800"/>
                    <a:p>
                      <a:r>
                        <a:rPr lang="et-EE" sz="3600">
                          <a:latin typeface="Arial"/>
                        </a:rPr>
                        <a:t>jalad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3600">
                          <a:latin typeface="Arial"/>
                        </a:rPr>
                        <a:t>6,76</a:t>
                      </a:r>
                      <a:endParaRPr/>
                    </a:p>
                  </a:txBody>
                  <a:tcPr/>
                </a:tc>
              </a:tr>
              <a:tr h="623160">
                <a:tc>
                  <a:txBody>
                    <a:bodyPr lIns="90000" rIns="90000" tIns="46800" bIns="46800"/>
                    <a:p>
                      <a:r>
                        <a:rPr lang="et-EE" sz="3600">
                          <a:latin typeface="Arial"/>
                        </a:rPr>
                        <a:t>samm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3600">
                          <a:latin typeface="Arial"/>
                        </a:rPr>
                        <a:t>7,04</a:t>
                      </a:r>
                      <a:endParaRPr/>
                    </a:p>
                  </a:txBody>
                  <a:tcPr/>
                </a:tc>
              </a:tr>
              <a:tr h="623160">
                <a:tc>
                  <a:txBody>
                    <a:bodyPr lIns="90000" rIns="90000" tIns="46800" bIns="46800"/>
                    <a:p>
                      <a:r>
                        <a:rPr lang="et-EE" sz="3600">
                          <a:latin typeface="Arial"/>
                        </a:rPr>
                        <a:t>traav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3600">
                          <a:latin typeface="Arial"/>
                        </a:rPr>
                        <a:t>6,71</a:t>
                      </a:r>
                      <a:endParaRPr/>
                    </a:p>
                  </a:txBody>
                  <a:tcPr/>
                </a:tc>
              </a:tr>
              <a:tr h="623160">
                <a:tc>
                  <a:txBody>
                    <a:bodyPr lIns="90000" rIns="90000" tIns="46800" bIns="46800"/>
                    <a:p>
                      <a:r>
                        <a:rPr lang="et-EE" sz="3600">
                          <a:latin typeface="Arial"/>
                        </a:rPr>
                        <a:t>hüpe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3600">
                          <a:latin typeface="Arial"/>
                        </a:rPr>
                        <a:t>6,97</a:t>
                      </a:r>
                      <a:endParaRPr/>
                    </a:p>
                  </a:txBody>
                  <a:tcPr/>
                </a:tc>
              </a:tr>
              <a:tr h="740160">
                <a:tc>
                  <a:txBody>
                    <a:bodyPr lIns="90000" rIns="90000" tIns="46800" bIns="46800"/>
                    <a:p>
                      <a:r>
                        <a:rPr lang="et-EE" sz="4400">
                          <a:latin typeface="Arial"/>
                        </a:rPr>
                        <a:t>üldmulje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 sz="4400">
                          <a:latin typeface="Arial"/>
                        </a:rPr>
                        <a:t>6,88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1"/>
          <p:cNvGraphicFramePr/>
          <p:nvPr/>
        </p:nvGraphicFramePr>
        <p:xfrm>
          <a:off x="0" y="0"/>
          <a:ext cx="11158560" cy="9343800"/>
        </p:xfrm>
        <a:graphic>
          <a:graphicData uri="http://schemas.openxmlformats.org/drawingml/2006/table">
            <a:tbl>
              <a:tblPr/>
              <a:tblGrid>
                <a:gridCol w="524880"/>
                <a:gridCol w="1821600"/>
                <a:gridCol w="570960"/>
                <a:gridCol w="763200"/>
                <a:gridCol w="847080"/>
                <a:gridCol w="771840"/>
                <a:gridCol w="945000"/>
                <a:gridCol w="882720"/>
                <a:gridCol w="849240"/>
                <a:gridCol w="3182400"/>
              </a:tblGrid>
              <a:tr h="8618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jrk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Isa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arv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tüüp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keha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jalad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samm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traav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hüpe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üld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Aksel 722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Elton 751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Laaser 833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Raksel 725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Ralf  824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Rallik 688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6,8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Rannik 747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Riinos 826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Rodeo 726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7,0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Rolf 716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8,0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8,0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7,9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Teik 809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Vaks 696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8,0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Veksel 823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lIns="90000" rIns="90000" tIns="46800" bIns="46800"/>
                    <a:p>
                      <a:pPr algn="r"/>
                      <a:r>
                        <a:rPr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Viks 708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76000" y="72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5400">
                <a:latin typeface="Arial"/>
              </a:rPr>
              <a:t>Tüüp</a:t>
            </a:r>
            <a:r>
              <a:rPr lang="et-EE" sz="4400">
                <a:latin typeface="Arial"/>
              </a:rPr>
              <a:t>  </a:t>
            </a:r>
            <a:r>
              <a:rPr lang="et-EE" sz="3200">
                <a:latin typeface="Arial"/>
              </a:rPr>
              <a:t>2014 eesti tõugu noorhobuste jõudlus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graphicFrame>
        <p:nvGraphicFramePr>
          <p:cNvPr id="46" name="Table 3"/>
          <p:cNvGraphicFramePr/>
          <p:nvPr/>
        </p:nvGraphicFramePr>
        <p:xfrm>
          <a:off x="360000" y="1296000"/>
          <a:ext cx="8855280" cy="6119640"/>
        </p:xfrm>
        <a:graphic>
          <a:graphicData uri="http://schemas.openxmlformats.org/drawingml/2006/table">
            <a:tbl>
              <a:tblPr/>
              <a:tblGrid>
                <a:gridCol w="1398960"/>
                <a:gridCol w="3595320"/>
                <a:gridCol w="1856160"/>
                <a:gridCol w="2005200"/>
              </a:tblGrid>
              <a:tr h="407160"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jrk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Isa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arv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tüüp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Rolf 716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8,0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Raksel 725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7,9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Vaks 696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7,9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Viks 708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Ralf  824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Veksel 823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Rodeo 726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Elton 751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Teik 809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Rannik 747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Aksel 722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Riinos 826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Laaser 833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419760">
                <a:tc>
                  <a:txBody>
                    <a:bodyPr lIns="90000" rIns="90000" tIns="46800" bIns="46800"/>
                    <a:p>
                      <a:pPr algn="r"/>
                      <a:r>
                        <a:rPr b="1"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b="1" lang="et-EE">
                          <a:latin typeface="Arial"/>
                        </a:rPr>
                        <a:t>Rallik 688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6,9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5400">
                <a:latin typeface="Arial"/>
              </a:rPr>
              <a:t>Keha</a:t>
            </a:r>
            <a:r>
              <a:rPr lang="et-EE" sz="4400">
                <a:latin typeface="Arial"/>
              </a:rPr>
              <a:t>  </a:t>
            </a:r>
            <a:r>
              <a:rPr lang="et-EE" sz="3200">
                <a:latin typeface="Arial"/>
              </a:rPr>
              <a:t>2014 eesti tõugu noorhobuste jõudlus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graphicFrame>
        <p:nvGraphicFramePr>
          <p:cNvPr id="49" name="Table 3"/>
          <p:cNvGraphicFramePr/>
          <p:nvPr/>
        </p:nvGraphicFramePr>
        <p:xfrm>
          <a:off x="622800" y="1563480"/>
          <a:ext cx="8942400" cy="5948280"/>
        </p:xfrm>
        <a:graphic>
          <a:graphicData uri="http://schemas.openxmlformats.org/drawingml/2006/table">
            <a:tbl>
              <a:tblPr/>
              <a:tblGrid>
                <a:gridCol w="2644920"/>
                <a:gridCol w="1364040"/>
                <a:gridCol w="4933800"/>
              </a:tblGrid>
              <a:tr h="349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Isa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arv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keha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Rolf 716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8,0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Ralf  824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Vaks 696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Raksel 725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Viks 708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Teik 809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Rannik 747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Aksel 722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Elton 751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Rodeo 726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Riinos 826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Veksel 823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Laaser 833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6,9</a:t>
                      </a:r>
                      <a:endParaRPr/>
                    </a:p>
                  </a:txBody>
                  <a:tcPr/>
                </a:tc>
              </a:tr>
              <a:tr h="399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Rallik 688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6,7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5400">
                <a:latin typeface="Arial"/>
              </a:rPr>
              <a:t>Jalad</a:t>
            </a:r>
            <a:r>
              <a:rPr lang="et-EE" sz="4400">
                <a:latin typeface="Arial"/>
              </a:rPr>
              <a:t>  </a:t>
            </a:r>
            <a:r>
              <a:rPr lang="et-EE" sz="3200">
                <a:latin typeface="Arial"/>
              </a:rPr>
              <a:t>2014 eesti tõugu noorhobuste jõudlus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graphicFrame>
        <p:nvGraphicFramePr>
          <p:cNvPr id="52" name="Table 3"/>
          <p:cNvGraphicFramePr/>
          <p:nvPr/>
        </p:nvGraphicFramePr>
        <p:xfrm>
          <a:off x="432000" y="1440000"/>
          <a:ext cx="9143280" cy="6047640"/>
        </p:xfrm>
        <a:graphic>
          <a:graphicData uri="http://schemas.openxmlformats.org/drawingml/2006/table">
            <a:tbl>
              <a:tblPr/>
              <a:tblGrid>
                <a:gridCol w="4409280"/>
                <a:gridCol w="2274120"/>
                <a:gridCol w="2460240"/>
              </a:tblGrid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Isa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arv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jalad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Rolf 716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Viks 708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Raksel 725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Rallik 688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Teik 809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Ralf  824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Rannik 747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Rodeo 726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Vaks 696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Elton 751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Veksel 823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Aksel 722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7,0</a:t>
                      </a:r>
                      <a:endParaRPr/>
                    </a:p>
                  </a:txBody>
                  <a:tcPr/>
                </a:tc>
              </a:tr>
              <a:tr h="403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Riinos 826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6,9</a:t>
                      </a:r>
                      <a:endParaRPr/>
                    </a:p>
                  </a:txBody>
                  <a:tcPr/>
                </a:tc>
              </a:tr>
              <a:tr h="3981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Laaser 833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6,8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216000" y="301320"/>
            <a:ext cx="9359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5400">
                <a:latin typeface="Arial"/>
              </a:rPr>
              <a:t>Samm</a:t>
            </a:r>
            <a:r>
              <a:rPr lang="et-EE" sz="4400">
                <a:latin typeface="Arial"/>
              </a:rPr>
              <a:t>  </a:t>
            </a:r>
            <a:r>
              <a:rPr lang="et-EE" sz="3200">
                <a:latin typeface="Arial"/>
              </a:rPr>
              <a:t>2014 eesti tõugu noorhobuste jõudlus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graphicFrame>
        <p:nvGraphicFramePr>
          <p:cNvPr id="55" name="Table 3"/>
          <p:cNvGraphicFramePr/>
          <p:nvPr/>
        </p:nvGraphicFramePr>
        <p:xfrm>
          <a:off x="504000" y="1563480"/>
          <a:ext cx="9143640" cy="5852160"/>
        </p:xfrm>
        <a:graphic>
          <a:graphicData uri="http://schemas.openxmlformats.org/drawingml/2006/table">
            <a:tbl>
              <a:tblPr/>
              <a:tblGrid>
                <a:gridCol w="4408920"/>
                <a:gridCol w="2274120"/>
                <a:gridCol w="2460960"/>
              </a:tblGrid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Isa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arv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samm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Raksel 725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Vaks 696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Viks 708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Ralf  824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Rallik 688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Teik 809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Rannik 747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Aksel 722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Elton 751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Rolf 716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Veksel 823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Rodeo 726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39024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Laaser 833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7,0</a:t>
                      </a:r>
                      <a:endParaRPr/>
                    </a:p>
                  </a:txBody>
                  <a:tcPr/>
                </a:tc>
              </a:tr>
              <a:tr h="3891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Riinos 826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6,8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4400">
                <a:latin typeface="Arial"/>
              </a:rPr>
              <a:t>.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graphicFrame>
        <p:nvGraphicFramePr>
          <p:cNvPr id="58" name="Table 3"/>
          <p:cNvGraphicFramePr/>
          <p:nvPr/>
        </p:nvGraphicFramePr>
        <p:xfrm>
          <a:off x="504000" y="1563480"/>
          <a:ext cx="9119160" cy="5923080"/>
        </p:xfrm>
        <a:graphic>
          <a:graphicData uri="http://schemas.openxmlformats.org/drawingml/2006/table">
            <a:tbl>
              <a:tblPr/>
              <a:tblGrid>
                <a:gridCol w="2714400"/>
                <a:gridCol w="1400040"/>
                <a:gridCol w="5005080"/>
              </a:tblGrid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Isa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arv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traav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Vaks 696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8,0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Ralf  824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Teik 809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Rallik 688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Rannik 747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7,6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Raksel 725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Viks 708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7,5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Elton 751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Veksel 823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Aksel 722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Laaser 833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Riinos 826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Rolf 716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7,2</a:t>
                      </a:r>
                      <a:endParaRPr/>
                    </a:p>
                  </a:txBody>
                  <a:tcPr/>
                </a:tc>
              </a:tr>
              <a:tr h="39456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Rodeo 726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6,8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TextShape 4"/>
          <p:cNvSpPr txBox="1"/>
          <p:nvPr/>
        </p:nvSpPr>
        <p:spPr>
          <a:xfrm>
            <a:off x="502560" y="175680"/>
            <a:ext cx="9276120" cy="1192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5400">
                <a:latin typeface="Arial"/>
              </a:rPr>
              <a:t>TRAAV</a:t>
            </a:r>
            <a:r>
              <a:rPr lang="et-EE" sz="4400">
                <a:latin typeface="Arial"/>
              </a:rPr>
              <a:t>  </a:t>
            </a:r>
            <a:r>
              <a:rPr lang="et-EE" sz="3200">
                <a:latin typeface="Arial"/>
              </a:rPr>
              <a:t>                                               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t-EE" sz="4400">
                <a:latin typeface="Arial"/>
              </a:rPr>
              <a:t>HÜPE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graphicFrame>
        <p:nvGraphicFramePr>
          <p:cNvPr id="62" name="Table 3"/>
          <p:cNvGraphicFramePr/>
          <p:nvPr/>
        </p:nvGraphicFramePr>
        <p:xfrm>
          <a:off x="504000" y="1563480"/>
          <a:ext cx="9071280" cy="5923800"/>
        </p:xfrm>
        <a:graphic>
          <a:graphicData uri="http://schemas.openxmlformats.org/drawingml/2006/table">
            <a:tbl>
              <a:tblPr/>
              <a:tblGrid>
                <a:gridCol w="4374000"/>
                <a:gridCol w="2256120"/>
                <a:gridCol w="2441520"/>
              </a:tblGrid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Isa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arv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t-EE">
                          <a:latin typeface="Arial"/>
                        </a:rPr>
                        <a:t>hüpe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Elton 751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Raksel 725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7,8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Rodeo 726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Teik 809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Vaks 696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7,7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Laaser 833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7,4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Riinos 826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7,3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Rannik 747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7,1</a:t>
                      </a:r>
                      <a:endParaRPr/>
                    </a:p>
                  </a:txBody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Aksel 722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Ralf  824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Rallik 688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Rolf 716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39492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Veksel 823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395280">
                <a:tc>
                  <a:txBody>
                    <a:bodyPr lIns="90000" rIns="90000" tIns="46800" bIns="46800"/>
                    <a:p>
                      <a:r>
                        <a:rPr lang="et-EE">
                          <a:latin typeface="Arial"/>
                        </a:rPr>
                        <a:t>Viks 708 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t-EE">
                          <a:latin typeface="Arial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3995</TotalTime>
  <Application>LibreOffice/4.4.1.2$Windows_x86 LibreOffice_project/45e2de17089c24a1fa810c8f975a7171ba4cd432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2015-03-13T21:47:44Z</dcterms:created>
  <dc:language>et-EE</dc:language>
  <dcterms:modified xsi:type="dcterms:W3CDTF">2015-03-17T19:18:21Z</dcterms:modified>
  <cp:revision>13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